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omfortaa Bold" charset="1" panose="000008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slides/slide1.xml" Type="http://schemas.openxmlformats.org/officeDocument/2006/relationships/slide"/><Relationship Id="rId12" Target="slides/slide2.xml" Type="http://schemas.openxmlformats.org/officeDocument/2006/relationships/slide"/><Relationship Id="rId13" Target="slides/slide3.xml" Type="http://schemas.openxmlformats.org/officeDocument/2006/relationships/slide"/><Relationship Id="rId14" Target="slides/slide4.xml" Type="http://schemas.openxmlformats.org/officeDocument/2006/relationships/slide"/><Relationship Id="rId15" Target="slides/slide5.xml" Type="http://schemas.openxmlformats.org/officeDocument/2006/relationships/slide"/><Relationship Id="rId16" Target="slides/slide6.xml" Type="http://schemas.openxmlformats.org/officeDocument/2006/relationships/slide"/><Relationship Id="rId17" Target="slides/slide7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VAEzaG-CCZo.mp4" Type="http://schemas.openxmlformats.org/officeDocument/2006/relationships/video"/><Relationship Id="rId5" Target="../media/VAEzaG-CCZo.mp4" Type="http://schemas.microsoft.com/office/2007/relationships/media"/><Relationship Id="rId6" Target="https://www.youtube.com/watch?v=Ect-ty6ka0M&amp;t=85s" TargetMode="External" Type="http://schemas.openxmlformats.org/officeDocument/2006/relationships/hyperlink"/><Relationship Id="rId7" Target="https://www.youtube.com/watch?v=si7uTKPMVjw&amp;list=PLIEoqB0qLcV29l0tDp--8-Js5nNbmV2DM&amp;index=2" TargetMode="External" Type="http://schemas.openxmlformats.org/officeDocument/2006/relationships/hyperlink"/><Relationship Id="rId8" Target="https://www.youtube.com/watch?v=si7uTKPMVjw&amp;list=PLIEoqB0qLcV29l0tDp--8-Js5nNbmV2DM&amp;index=3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https://www.youtube.com/watch?v=q1P3QupjhYo&amp;list=PLIEoqB0qLcV29l0tDp--8-Js5nNbmV2DM" TargetMode="External" Type="http://schemas.openxmlformats.org/officeDocument/2006/relationships/hyperlink"/><Relationship Id="rId4" Target="https://www.youtube.com/watch?v=xNB8NL-lVCU&amp;list=PLIEoqB0qLcV29l0tDp--8-Js5nNbmV2DM&amp;index=3" TargetMode="External" Type="http://schemas.openxmlformats.org/officeDocument/2006/relationships/hyperlink"/><Relationship Id="rId5" Target="https://www.youtube.com/watch?v=IS90YVCiBOI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53" r="0" b="-1665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61866" y="866775"/>
            <a:ext cx="10964268" cy="1344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1471D1"/>
                </a:solidFill>
                <a:latin typeface="Comfortaa Bold"/>
              </a:rPr>
              <a:t>Vectors Presentation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21581"/>
            <a:ext cx="18017602" cy="11573607"/>
          </a:xfrm>
          <a:custGeom>
            <a:avLst/>
            <a:gdLst/>
            <a:ahLst/>
            <a:cxnLst/>
            <a:rect r="r" b="b" t="t" l="l"/>
            <a:pathLst>
              <a:path h="11573607" w="18017602">
                <a:moveTo>
                  <a:pt x="0" y="0"/>
                </a:moveTo>
                <a:lnTo>
                  <a:pt x="18017602" y="0"/>
                </a:lnTo>
                <a:lnTo>
                  <a:pt x="18017602" y="11573607"/>
                </a:lnTo>
                <a:lnTo>
                  <a:pt x="0" y="115736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l="0" t="-9537" r="-14732" b="-9537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0" y="0"/>
            <a:ext cx="7159494" cy="408091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7240258" y="23764"/>
            <a:ext cx="10300595" cy="1087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>
                <a:solidFill>
                  <a:srgbClr val="000000"/>
                </a:solidFill>
                <a:latin typeface="Comfortaa Bold"/>
              </a:rPr>
              <a:t>Lice don't carry disease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493110" y="1416321"/>
            <a:ext cx="11794890" cy="4304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57903" indent="-528951" lvl="1">
              <a:lnSpc>
                <a:spcPts val="685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omfortaa Bold"/>
              </a:rPr>
              <a:t>Don't share hats, hair brushes or clothes </a:t>
            </a:r>
          </a:p>
          <a:p>
            <a:pPr algn="ctr" marL="1057903" indent="-528951" lvl="1">
              <a:lnSpc>
                <a:spcPts val="685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omfortaa Bold"/>
              </a:rPr>
              <a:t>Don't play with each others hair or hug.</a:t>
            </a:r>
          </a:p>
          <a:p>
            <a:pPr algn="ctr">
              <a:lnSpc>
                <a:spcPts val="685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7230577" y="5606687"/>
            <a:ext cx="11057423" cy="3896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Comfortaa Bold"/>
              </a:rPr>
              <a:t>Treatment: </a:t>
            </a:r>
          </a:p>
          <a:p>
            <a:pPr algn="ctr" marL="712472" indent="-356236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omfortaa Bold"/>
              </a:rPr>
              <a:t>Lice shampoo, comb &amp; heat dry hair with parents help</a:t>
            </a:r>
          </a:p>
          <a:p>
            <a:pPr algn="ctr" marL="712472" indent="-356236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omfortaa Bold"/>
              </a:rPr>
              <a:t>Clean sheets and vaccum area where you were.  </a:t>
            </a:r>
          </a:p>
          <a:p>
            <a:pPr algn="ctr" marL="712472" indent="-356236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omfortaa Bold"/>
              </a:rPr>
              <a:t>Repeat in 2 weeks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4408072"/>
            <a:ext cx="11551016" cy="448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1471D1"/>
                </a:solidFill>
                <a:latin typeface="Comfortaa Bold"/>
              </a:rPr>
              <a:t>Kinder &amp; 1st Video lesson: </a:t>
            </a:r>
            <a:r>
              <a:rPr lang="en-US" sz="2600" u="sng">
                <a:solidFill>
                  <a:srgbClr val="1471D1"/>
                </a:solidFill>
                <a:latin typeface="Comfortaa Bold"/>
                <a:hlinkClick r:id="rId6" tooltip="https://www.youtube.com/watch?v=Ect-ty6ka0M&amp;t=85s"/>
              </a:rPr>
              <a:t>What Causes Head Lice? Dr. Binocs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3173" y="6902405"/>
            <a:ext cx="6887404" cy="1362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1471D1"/>
                </a:solidFill>
                <a:latin typeface="Comfortaa Bold"/>
              </a:rPr>
              <a:t>2nd Video lesson: </a:t>
            </a:r>
            <a:r>
              <a:rPr lang="en-US" sz="2600">
                <a:solidFill>
                  <a:srgbClr val="1471D1"/>
                </a:solidFill>
                <a:latin typeface="Comfortaa Bold"/>
                <a:hlinkClick r:id="rId7" tooltip="https://www.youtube.com/watch?v=si7uTKPMVjw&amp;list=PLIEoqB0qLcV29l0tDp--8-Js5nNbmV2DM&amp;index=2"/>
              </a:rPr>
              <a:t>Video: </a:t>
            </a:r>
            <a:r>
              <a:rPr lang="en-US" sz="2600" u="sng">
                <a:solidFill>
                  <a:srgbClr val="1471D1"/>
                </a:solidFill>
                <a:latin typeface="Comfortaa Bold"/>
                <a:hlinkClick r:id="rId8" tooltip="https://www.youtube.com/watch?v=si7uTKPMVjw&amp;list=PLIEoqB0qLcV29l0tDp--8-Js5nNbmV2DM&amp;index=3"/>
              </a:rPr>
              <a:t>Head Lice, Cause, Signs and Symptoms, Diagnosis &amp; Treatment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88180" y="4528762"/>
            <a:ext cx="10899820" cy="7262005"/>
          </a:xfrm>
          <a:custGeom>
            <a:avLst/>
            <a:gdLst/>
            <a:ahLst/>
            <a:cxnLst/>
            <a:rect r="r" b="b" t="t" l="l"/>
            <a:pathLst>
              <a:path h="7262005" w="10899820">
                <a:moveTo>
                  <a:pt x="0" y="0"/>
                </a:moveTo>
                <a:lnTo>
                  <a:pt x="10899820" y="0"/>
                </a:lnTo>
                <a:lnTo>
                  <a:pt x="10899820" y="7262005"/>
                </a:lnTo>
                <a:lnTo>
                  <a:pt x="0" y="7262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04738" y="0"/>
            <a:ext cx="15527547" cy="10287000"/>
          </a:xfrm>
          <a:custGeom>
            <a:avLst/>
            <a:gdLst/>
            <a:ahLst/>
            <a:cxnLst/>
            <a:rect r="r" b="b" t="t" l="l"/>
            <a:pathLst>
              <a:path h="10287000" w="15527547">
                <a:moveTo>
                  <a:pt x="0" y="0"/>
                </a:moveTo>
                <a:lnTo>
                  <a:pt x="15527547" y="0"/>
                </a:lnTo>
                <a:lnTo>
                  <a:pt x="155275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95713" y="-48111"/>
            <a:ext cx="7792287" cy="5191611"/>
          </a:xfrm>
          <a:custGeom>
            <a:avLst/>
            <a:gdLst/>
            <a:ahLst/>
            <a:cxnLst/>
            <a:rect r="r" b="b" t="t" l="l"/>
            <a:pathLst>
              <a:path h="5191611" w="7792287">
                <a:moveTo>
                  <a:pt x="0" y="0"/>
                </a:moveTo>
                <a:lnTo>
                  <a:pt x="7792287" y="0"/>
                </a:lnTo>
                <a:lnTo>
                  <a:pt x="7792287" y="5191611"/>
                </a:lnTo>
                <a:lnTo>
                  <a:pt x="0" y="51916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231180"/>
            <a:ext cx="15053938" cy="1739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Comfortaa Bold"/>
              </a:rPr>
              <a:t>Mosquito carry West Nile in the U.S. - symptoms fever and most people recover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431129" y="5972823"/>
            <a:ext cx="14822986" cy="4135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15"/>
              </a:lnSpc>
            </a:pPr>
            <a:r>
              <a:rPr lang="en-US" sz="6082">
                <a:solidFill>
                  <a:srgbClr val="000000"/>
                </a:solidFill>
                <a:latin typeface="Comfortaa Bold"/>
              </a:rPr>
              <a:t>Prevention</a:t>
            </a:r>
          </a:p>
          <a:p>
            <a:pPr algn="ctr" marL="1140378" indent="-570189" lvl="1">
              <a:lnSpc>
                <a:spcPts val="7394"/>
              </a:lnSpc>
              <a:buFont typeface="Arial"/>
              <a:buChar char="•"/>
            </a:pPr>
            <a:r>
              <a:rPr lang="en-US" sz="5281">
                <a:solidFill>
                  <a:srgbClr val="000000"/>
                </a:solidFill>
                <a:latin typeface="Comfortaa Bold"/>
              </a:rPr>
              <a:t>Mosquito repellant, clothing</a:t>
            </a:r>
          </a:p>
          <a:p>
            <a:pPr algn="ctr" marL="863926" indent="-431963" lvl="1">
              <a:lnSpc>
                <a:spcPts val="5602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Comfortaa Bold"/>
              </a:rPr>
              <a:t>Vaccine if you are traveling to an area with high insident </a:t>
            </a:r>
          </a:p>
          <a:p>
            <a:pPr algn="ctr" marL="863926" indent="-431963" lvl="1">
              <a:lnSpc>
                <a:spcPts val="5602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Comfortaa Bold"/>
              </a:rPr>
              <a:t>Oral medicine for Malaria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555" r="0" b="-4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7341" y="3015312"/>
            <a:ext cx="2545692" cy="2774596"/>
          </a:xfrm>
          <a:custGeom>
            <a:avLst/>
            <a:gdLst/>
            <a:ahLst/>
            <a:cxnLst/>
            <a:rect r="r" b="b" t="t" l="l"/>
            <a:pathLst>
              <a:path h="2774596" w="2545692">
                <a:moveTo>
                  <a:pt x="0" y="0"/>
                </a:moveTo>
                <a:lnTo>
                  <a:pt x="2545692" y="0"/>
                </a:lnTo>
                <a:lnTo>
                  <a:pt x="2545692" y="2774595"/>
                </a:lnTo>
                <a:lnTo>
                  <a:pt x="0" y="27745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0287" y="-161925"/>
            <a:ext cx="15895837" cy="2654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000000"/>
                </a:solidFill>
                <a:latin typeface="Comfortaa Bold"/>
              </a:rPr>
              <a:t>Lymes disease and </a:t>
            </a:r>
          </a:p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>
                <a:solidFill>
                  <a:srgbClr val="000000"/>
                </a:solidFill>
                <a:latin typeface="Comfortaa Bold"/>
              </a:rPr>
              <a:t>Rocky Mountain Spotted Fever</a:t>
            </a:r>
            <a:r>
              <a:rPr lang="en-US" sz="7599">
                <a:solidFill>
                  <a:srgbClr val="000000"/>
                </a:solidFill>
                <a:latin typeface="Comfortaa Bold"/>
              </a:rPr>
              <a:t>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57400" y="5048250"/>
            <a:ext cx="16230600" cy="5907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Comfortaa Bold"/>
              </a:rPr>
              <a:t>These diseases are caused by two </a:t>
            </a:r>
          </a:p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Comfortaa Bold"/>
              </a:rPr>
              <a:t>different bacteria</a:t>
            </a:r>
          </a:p>
          <a:p>
            <a:pPr algn="ctr" marL="1036314" indent="-518157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Comfortaa Bold"/>
              </a:rPr>
              <a:t>The tick has to be under your skin for 24 hours</a:t>
            </a:r>
          </a:p>
          <a:p>
            <a:pPr algn="ctr" marL="1036314" indent="-518157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Comfortaa Bold"/>
              </a:rPr>
              <a:t>Fever, headache and nausea</a:t>
            </a:r>
          </a:p>
          <a:p>
            <a:pPr algn="ctr" marL="1036314" indent="-518157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Comfortaa Bold"/>
              </a:rPr>
              <a:t>How could we prevent this if you go hiking or brush your dog?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6272352"/>
            <a:ext cx="5674414" cy="4014648"/>
          </a:xfrm>
          <a:custGeom>
            <a:avLst/>
            <a:gdLst/>
            <a:ahLst/>
            <a:cxnLst/>
            <a:rect r="r" b="b" t="t" l="l"/>
            <a:pathLst>
              <a:path h="4014648" w="5674414">
                <a:moveTo>
                  <a:pt x="0" y="0"/>
                </a:moveTo>
                <a:lnTo>
                  <a:pt x="5674414" y="0"/>
                </a:lnTo>
                <a:lnTo>
                  <a:pt x="5674414" y="4014648"/>
                </a:lnTo>
                <a:lnTo>
                  <a:pt x="0" y="4014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348931"/>
            <a:ext cx="8190264" cy="3226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000000"/>
                </a:solidFill>
                <a:latin typeface="Comfortaa Bold"/>
              </a:rPr>
              <a:t>Fleas found on Rodents: rats, mice, and squirrals could carry the bacteria that causes the Plague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860903" y="191134"/>
            <a:ext cx="7427097" cy="6904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Comfortaa Bold"/>
              </a:rPr>
              <a:t>Prevention:</a:t>
            </a:r>
          </a:p>
          <a:p>
            <a:pPr algn="ctr" marL="1057903" indent="-528951" lvl="1">
              <a:lnSpc>
                <a:spcPts val="685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omfortaa Bold"/>
              </a:rPr>
              <a:t>Wear repelant when you are hiking</a:t>
            </a:r>
          </a:p>
          <a:p>
            <a:pPr algn="ctr" marL="1057903" indent="-528951" lvl="1">
              <a:lnSpc>
                <a:spcPts val="685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omfortaa Bold"/>
              </a:rPr>
              <a:t>Do not handle rodents.</a:t>
            </a:r>
          </a:p>
          <a:p>
            <a:pPr algn="ctr" marL="1057903" indent="-528951" lvl="1">
              <a:lnSpc>
                <a:spcPts val="685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omfortaa Bold"/>
              </a:rPr>
              <a:t>Treated with antibiotics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674414" y="7296003"/>
            <a:ext cx="12613586" cy="2571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Comfortaa Bold"/>
              </a:rPr>
              <a:t>Symptoms:</a:t>
            </a:r>
          </a:p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Comfortaa Bold"/>
              </a:rPr>
              <a:t>Patients develop fever, chills, extreme weakness, abdominal pain, shock,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117255"/>
            <a:ext cx="18288000" cy="9477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85"/>
              </a:lnSpc>
            </a:pPr>
            <a:r>
              <a:rPr lang="en-US" sz="5989" u="sng">
                <a:solidFill>
                  <a:srgbClr val="1471D1"/>
                </a:solidFill>
                <a:latin typeface="Comfortaa Bold"/>
                <a:hlinkClick r:id="rId3" tooltip="https://www.youtube.com/watch?v=q1P3QupjhYo&amp;list=PLIEoqB0qLcV29l0tDp--8-Js5nNbmV2DM"/>
              </a:rPr>
              <a:t>Animation: Companion Animal Vector-borne Diseases</a:t>
            </a:r>
          </a:p>
          <a:p>
            <a:pPr algn="ctr">
              <a:lnSpc>
                <a:spcPts val="8385"/>
              </a:lnSpc>
            </a:pPr>
          </a:p>
          <a:p>
            <a:pPr algn="ctr">
              <a:lnSpc>
                <a:spcPts val="8385"/>
              </a:lnSpc>
            </a:pPr>
            <a:r>
              <a:rPr lang="en-US" sz="5989">
                <a:solidFill>
                  <a:srgbClr val="1471D1"/>
                </a:solidFill>
                <a:latin typeface="Comfortaa Bold"/>
              </a:rPr>
              <a:t>Kinder - 2nd play Dead Bug p. 128</a:t>
            </a:r>
          </a:p>
          <a:p>
            <a:pPr algn="ctr">
              <a:lnSpc>
                <a:spcPts val="8385"/>
              </a:lnSpc>
            </a:pPr>
            <a:r>
              <a:rPr lang="en-US" sz="5989">
                <a:solidFill>
                  <a:srgbClr val="1471D1"/>
                </a:solidFill>
                <a:latin typeface="Comfortaa Bold"/>
              </a:rPr>
              <a:t>3rd -5th </a:t>
            </a:r>
            <a:r>
              <a:rPr lang="en-US" sz="5989">
                <a:solidFill>
                  <a:srgbClr val="1471D1"/>
                </a:solidFill>
                <a:latin typeface="Comfortaa Bold"/>
              </a:rPr>
              <a:t>Play</a:t>
            </a:r>
            <a:r>
              <a:rPr lang="en-US" sz="5989" u="sng">
                <a:solidFill>
                  <a:srgbClr val="1471D1"/>
                </a:solidFill>
                <a:latin typeface="Comfortaa Bold"/>
                <a:hlinkClick r:id="rId4" tooltip="https://www.youtube.com/watch?v=xNB8NL-lVCU&amp;list=PLIEoqB0qLcV29l0tDp--8-Js5nNbmV2DM&amp;index=3"/>
              </a:rPr>
              <a:t> </a:t>
            </a:r>
            <a:r>
              <a:rPr lang="en-US" sz="5989" u="sng">
                <a:solidFill>
                  <a:srgbClr val="1471D1"/>
                </a:solidFill>
                <a:latin typeface="Comfortaa Bold"/>
                <a:hlinkClick r:id="rId5" tooltip="https://www.youtube.com/watch?v=IS90YVCiBOI"/>
              </a:rPr>
              <a:t>Mosquito Tag</a:t>
            </a:r>
            <a:r>
              <a:rPr lang="en-US" sz="5989">
                <a:solidFill>
                  <a:srgbClr val="1471D1"/>
                </a:solidFill>
                <a:latin typeface="Comfortaa Bold"/>
              </a:rPr>
              <a:t> on P. 232</a:t>
            </a:r>
          </a:p>
          <a:p>
            <a:pPr algn="ctr">
              <a:lnSpc>
                <a:spcPts val="8385"/>
              </a:lnSpc>
            </a:pPr>
          </a:p>
          <a:p>
            <a:pPr algn="ctr">
              <a:lnSpc>
                <a:spcPts val="8385"/>
              </a:lnSpc>
            </a:pPr>
            <a:r>
              <a:rPr lang="en-US" sz="5989">
                <a:solidFill>
                  <a:srgbClr val="1471D1"/>
                </a:solidFill>
                <a:latin typeface="Comfortaa Bold"/>
              </a:rPr>
              <a:t> Book: Lesson Plans for Elementary PE </a:t>
            </a:r>
          </a:p>
          <a:p>
            <a:pPr algn="ctr">
              <a:lnSpc>
                <a:spcPts val="8385"/>
              </a:lnSpc>
            </a:pPr>
            <a:r>
              <a:rPr lang="en-US" sz="5989">
                <a:solidFill>
                  <a:srgbClr val="1471D1"/>
                </a:solidFill>
                <a:latin typeface="Comfortaa Bold"/>
              </a:rPr>
              <a:t>by Wendi Daniels</a:t>
            </a:r>
          </a:p>
          <a:p>
            <a:pPr algn="ctr">
              <a:lnSpc>
                <a:spcPts val="838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855041" y="-1403136"/>
            <a:ext cx="8029316" cy="6020783"/>
          </a:xfrm>
          <a:custGeom>
            <a:avLst/>
            <a:gdLst/>
            <a:ahLst/>
            <a:cxnLst/>
            <a:rect r="r" b="b" t="t" l="l"/>
            <a:pathLst>
              <a:path h="6020783" w="8029316">
                <a:moveTo>
                  <a:pt x="0" y="0"/>
                </a:moveTo>
                <a:lnTo>
                  <a:pt x="8029317" y="0"/>
                </a:lnTo>
                <a:lnTo>
                  <a:pt x="8029317" y="6020783"/>
                </a:lnTo>
                <a:lnTo>
                  <a:pt x="0" y="6020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14350" y="302504"/>
            <a:ext cx="17259300" cy="854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Comfortaa Bold"/>
              </a:rPr>
              <a:t>Bibliography</a:t>
            </a:r>
          </a:p>
          <a:p>
            <a:pPr algn="ctr">
              <a:lnSpc>
                <a:spcPts val="5739"/>
              </a:lnSpc>
            </a:pP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omfortaa Bold"/>
              </a:rPr>
              <a:t>K-1st What Causes Heal Lice Dr. Binocs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omfortaa Bold"/>
              </a:rPr>
              <a:t>https://www.youtube.com/watch?v=Ect-ty6ka0M&amp;t=85s</a:t>
            </a:r>
          </a:p>
          <a:p>
            <a:pPr algn="l">
              <a:lnSpc>
                <a:spcPts val="4620"/>
              </a:lnSpc>
            </a:pP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omfortaa Bold"/>
              </a:rPr>
              <a:t>2nd Grade HEAD LICE, Cause, Signs and Symptoms, Diagnosis and Treatment 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omfortaa Bold"/>
              </a:rPr>
              <a:t>https://www.youtube.com/watch?v=si7uTKPMVjw&amp;t=1s</a:t>
            </a:r>
          </a:p>
          <a:p>
            <a:pPr algn="l">
              <a:lnSpc>
                <a:spcPts val="4620"/>
              </a:lnSpc>
            </a:pP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omfortaa Bold"/>
              </a:rPr>
              <a:t>2nd-5th grade: Animation: Companion Animal Vector-Borne- Diseases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omfortaa Bold"/>
              </a:rPr>
              <a:t>https://www.youtube.com/watch?v=q1P3QupjhYo&amp;t=4s</a:t>
            </a:r>
          </a:p>
          <a:p>
            <a:pPr algn="l">
              <a:lnSpc>
                <a:spcPts val="4620"/>
              </a:lnSpc>
            </a:pP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omfortaa Bold"/>
              </a:rPr>
              <a:t>Mosquito Tag p.232 in the book or Revolutionary PE Channel https://www.youtube.com/watch?v=IS90YVCiBOI</a:t>
            </a:r>
          </a:p>
          <a:p>
            <a:pPr algn="l">
              <a:lnSpc>
                <a:spcPts val="573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DAFPVZ-zHZw</dc:identifier>
  <dcterms:modified xsi:type="dcterms:W3CDTF">2011-08-01T06:04:30Z</dcterms:modified>
  <cp:revision>1</cp:revision>
  <dc:title>Vectors with Bib</dc:title>
</cp:coreProperties>
</file>